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1" r:id="rId3"/>
    <p:sldId id="267" r:id="rId4"/>
    <p:sldId id="269" r:id="rId5"/>
    <p:sldId id="270" r:id="rId6"/>
    <p:sldId id="271" r:id="rId7"/>
    <p:sldId id="273" r:id="rId8"/>
    <p:sldId id="274" r:id="rId9"/>
    <p:sldId id="276" r:id="rId10"/>
    <p:sldId id="307" r:id="rId11"/>
    <p:sldId id="308" r:id="rId12"/>
    <p:sldId id="309" r:id="rId13"/>
    <p:sldId id="277" r:id="rId14"/>
    <p:sldId id="293" r:id="rId15"/>
    <p:sldId id="303" r:id="rId16"/>
    <p:sldId id="304" r:id="rId17"/>
    <p:sldId id="292" r:id="rId18"/>
    <p:sldId id="280" r:id="rId19"/>
    <p:sldId id="281" r:id="rId20"/>
    <p:sldId id="282" r:id="rId21"/>
    <p:sldId id="283" r:id="rId22"/>
    <p:sldId id="295" r:id="rId23"/>
    <p:sldId id="296" r:id="rId24"/>
    <p:sldId id="297" r:id="rId25"/>
    <p:sldId id="294" r:id="rId26"/>
    <p:sldId id="284" r:id="rId27"/>
    <p:sldId id="285" r:id="rId28"/>
    <p:sldId id="298" r:id="rId29"/>
    <p:sldId id="299" r:id="rId30"/>
    <p:sldId id="305" r:id="rId31"/>
    <p:sldId id="306" r:id="rId32"/>
    <p:sldId id="310" r:id="rId33"/>
    <p:sldId id="288" r:id="rId3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>
      <p:cViewPr varScale="1">
        <p:scale>
          <a:sx n="110" d="100"/>
          <a:sy n="110" d="100"/>
        </p:scale>
        <p:origin x="168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AE379-5157-4316-A5A6-BCC79A1F6A4D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232DE-086A-41CC-887B-128833BB0D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1463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37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35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863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4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582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54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386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0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32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01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902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316A4-B6A4-4861-83D5-E990FEA226F3}" type="datetimeFigureOut">
              <a:rPr lang="sk-SK" smtClean="0"/>
              <a:t>3.12.2019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C6E6-7560-40A6-9868-FBD4E9DC0DA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488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0.emf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H_rok_programu_Microsoft_Excel1.xlsx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hyperlink" Target="http://www.facebook.com/UTVzvolen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528391" cy="331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32" y="0"/>
            <a:ext cx="100258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5" y="-5423"/>
            <a:ext cx="9232844" cy="6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0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116632"/>
            <a:ext cx="7272808" cy="5522168"/>
          </a:xfrm>
        </p:spPr>
        <p:txBody>
          <a:bodyPr>
            <a:normAutofit/>
          </a:bodyPr>
          <a:lstStyle/>
          <a:p>
            <a:endParaRPr lang="cs-CZ" sz="8800" b="1" dirty="0" smtClean="0">
              <a:solidFill>
                <a:schemeClr val="tx1"/>
              </a:solidFill>
            </a:endParaRPr>
          </a:p>
          <a:p>
            <a:r>
              <a:rPr lang="cs-CZ" sz="8800" b="1" dirty="0" smtClean="0">
                <a:solidFill>
                  <a:schemeClr val="tx1"/>
                </a:solidFill>
              </a:rPr>
              <a:t>Máme aj </a:t>
            </a:r>
            <a:r>
              <a:rPr lang="cs-CZ" sz="8800" b="1" dirty="0" err="1" smtClean="0">
                <a:solidFill>
                  <a:schemeClr val="tx1"/>
                </a:solidFill>
              </a:rPr>
              <a:t>iné</a:t>
            </a:r>
            <a:r>
              <a:rPr lang="cs-CZ" sz="8800" b="1" dirty="0" smtClean="0">
                <a:solidFill>
                  <a:schemeClr val="tx1"/>
                </a:solidFill>
              </a:rPr>
              <a:t> aktivity…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116632"/>
            <a:ext cx="7272808" cy="5522168"/>
          </a:xfrm>
        </p:spPr>
        <p:txBody>
          <a:bodyPr>
            <a:normAutofit fontScale="77500" lnSpcReduction="20000"/>
          </a:bodyPr>
          <a:lstStyle/>
          <a:p>
            <a:endParaRPr lang="cs-CZ" sz="8800" b="1" dirty="0" smtClean="0">
              <a:solidFill>
                <a:schemeClr val="tx1"/>
              </a:solidFill>
            </a:endParaRPr>
          </a:p>
          <a:p>
            <a:r>
              <a:rPr lang="cs-CZ" sz="8800" b="1" dirty="0" err="1" smtClean="0">
                <a:solidFill>
                  <a:schemeClr val="tx1"/>
                </a:solidFill>
              </a:rPr>
              <a:t>Medzinárodná</a:t>
            </a:r>
            <a:r>
              <a:rPr lang="cs-CZ" sz="8800" b="1" dirty="0" smtClean="0">
                <a:solidFill>
                  <a:schemeClr val="tx1"/>
                </a:solidFill>
              </a:rPr>
              <a:t> </a:t>
            </a:r>
            <a:r>
              <a:rPr lang="cs-CZ" sz="8800" b="1" dirty="0" err="1" smtClean="0">
                <a:solidFill>
                  <a:schemeClr val="tx1"/>
                </a:solidFill>
              </a:rPr>
              <a:t>športová</a:t>
            </a:r>
            <a:r>
              <a:rPr lang="cs-CZ" sz="8800" b="1" dirty="0" smtClean="0">
                <a:solidFill>
                  <a:schemeClr val="tx1"/>
                </a:solidFill>
              </a:rPr>
              <a:t> olympiáda – </a:t>
            </a:r>
            <a:r>
              <a:rPr lang="cs-CZ" sz="8800" b="1" dirty="0" err="1" smtClean="0">
                <a:solidFill>
                  <a:schemeClr val="tx1"/>
                </a:solidFill>
              </a:rPr>
              <a:t>September</a:t>
            </a:r>
            <a:r>
              <a:rPr lang="cs-CZ" sz="8800" b="1" dirty="0" smtClean="0">
                <a:solidFill>
                  <a:schemeClr val="tx1"/>
                </a:solidFill>
              </a:rPr>
              <a:t> </a:t>
            </a:r>
            <a:r>
              <a:rPr lang="cs-CZ" sz="8800" b="1" dirty="0" smtClean="0">
                <a:solidFill>
                  <a:schemeClr val="tx1"/>
                </a:solidFill>
              </a:rPr>
              <a:t>2019 </a:t>
            </a:r>
            <a:r>
              <a:rPr lang="cs-CZ" sz="8800" b="1" dirty="0" smtClean="0">
                <a:solidFill>
                  <a:schemeClr val="tx1"/>
                </a:solidFill>
              </a:rPr>
              <a:t>– </a:t>
            </a:r>
            <a:r>
              <a:rPr lang="cs-CZ" sz="8800" b="1" dirty="0" smtClean="0">
                <a:solidFill>
                  <a:schemeClr val="tx1"/>
                </a:solidFill>
              </a:rPr>
              <a:t>8.ročník</a:t>
            </a:r>
            <a:endParaRPr lang="cs-CZ" sz="8800" b="1" dirty="0" smtClean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-215679"/>
            <a:ext cx="12635957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116632"/>
            <a:ext cx="7272808" cy="5522168"/>
          </a:xfrm>
        </p:spPr>
        <p:txBody>
          <a:bodyPr>
            <a:normAutofit fontScale="77500" lnSpcReduction="20000"/>
          </a:bodyPr>
          <a:lstStyle/>
          <a:p>
            <a:endParaRPr lang="cs-CZ" sz="8800" b="1" dirty="0" smtClean="0">
              <a:solidFill>
                <a:schemeClr val="tx1"/>
              </a:solidFill>
            </a:endParaRPr>
          </a:p>
          <a:p>
            <a:r>
              <a:rPr lang="cs-CZ" sz="8800" b="1" dirty="0" smtClean="0">
                <a:solidFill>
                  <a:schemeClr val="tx1"/>
                </a:solidFill>
              </a:rPr>
              <a:t>Naši </a:t>
            </a:r>
            <a:r>
              <a:rPr lang="cs-CZ" sz="8800" b="1" dirty="0" err="1" smtClean="0">
                <a:solidFill>
                  <a:schemeClr val="tx1"/>
                </a:solidFill>
              </a:rPr>
              <a:t>študenti</a:t>
            </a:r>
            <a:r>
              <a:rPr lang="cs-CZ" sz="8800" b="1" dirty="0" smtClean="0">
                <a:solidFill>
                  <a:schemeClr val="tx1"/>
                </a:solidFill>
              </a:rPr>
              <a:t> v zahraničí… </a:t>
            </a:r>
            <a:endParaRPr lang="cs-CZ" sz="8800" b="1" dirty="0" smtClean="0">
              <a:solidFill>
                <a:schemeClr val="tx1"/>
              </a:solidFill>
            </a:endParaRPr>
          </a:p>
          <a:p>
            <a:r>
              <a:rPr lang="cs-CZ" sz="8800" b="1" dirty="0" smtClean="0">
                <a:solidFill>
                  <a:schemeClr val="tx1"/>
                </a:solidFill>
              </a:rPr>
              <a:t>GB</a:t>
            </a:r>
            <a:r>
              <a:rPr lang="cs-CZ" sz="8800" b="1" dirty="0" smtClean="0">
                <a:solidFill>
                  <a:schemeClr val="tx1"/>
                </a:solidFill>
              </a:rPr>
              <a:t>, A, RUM, PT, LT, POL, CZE, D, </a:t>
            </a:r>
            <a:r>
              <a:rPr lang="cs-CZ" sz="8800" b="1" dirty="0" smtClean="0">
                <a:solidFill>
                  <a:schemeClr val="tx1"/>
                </a:solidFill>
              </a:rPr>
              <a:t>RUS, UKR, TUR</a:t>
            </a:r>
            <a:endParaRPr lang="cs-CZ" sz="8800" b="1" dirty="0" smtClean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Erik\Documents\A-Aktualne projekty\LLP 2013\Grundtvig\A - Grundtvig Poliaci Lubsko CDV\Turecko 2014\Turecko fotogaleria\IMG_6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827" y="0"/>
            <a:ext cx="102876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Erik\Documents\A-Aktualne projekty\LLP 2013\Grundtvig\A - Grundtvig Poliaci Lubsko CDV\SVK\Fotogaleria\P11309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231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16632"/>
            <a:ext cx="9144000" cy="6696744"/>
          </a:xfrm>
        </p:spPr>
        <p:txBody>
          <a:bodyPr>
            <a:normAutofit fontScale="25000" lnSpcReduction="20000"/>
          </a:bodyPr>
          <a:lstStyle/>
          <a:p>
            <a:endParaRPr lang="cs-CZ" sz="8800" dirty="0" smtClean="0">
              <a:solidFill>
                <a:schemeClr val="tx1"/>
              </a:solidFill>
            </a:endParaRPr>
          </a:p>
          <a:p>
            <a:r>
              <a:rPr lang="cs-CZ" sz="14400" b="1" u="sng" dirty="0" err="1" smtClean="0">
                <a:solidFill>
                  <a:schemeClr val="tx1"/>
                </a:solidFill>
              </a:rPr>
              <a:t>Študijné</a:t>
            </a:r>
            <a:r>
              <a:rPr lang="cs-CZ" sz="14400" b="1" u="sng" dirty="0" smtClean="0">
                <a:solidFill>
                  <a:schemeClr val="tx1"/>
                </a:solidFill>
              </a:rPr>
              <a:t> odbory: </a:t>
            </a:r>
            <a:endParaRPr lang="cs-CZ" sz="14400" b="1" u="sng" dirty="0">
              <a:solidFill>
                <a:schemeClr val="tx1"/>
              </a:solidFill>
            </a:endParaRPr>
          </a:p>
          <a:p>
            <a:r>
              <a:rPr lang="cs-CZ" sz="12000" b="1" dirty="0" smtClean="0">
                <a:solidFill>
                  <a:schemeClr val="tx1"/>
                </a:solidFill>
              </a:rPr>
              <a:t>    Jazyky – </a:t>
            </a:r>
            <a:r>
              <a:rPr lang="cs-CZ" sz="12000" dirty="0">
                <a:solidFill>
                  <a:schemeClr val="tx1"/>
                </a:solidFill>
              </a:rPr>
              <a:t>Anglický jazyk pre </a:t>
            </a:r>
            <a:r>
              <a:rPr lang="cs-CZ" sz="12000" dirty="0" err="1">
                <a:solidFill>
                  <a:schemeClr val="tx1"/>
                </a:solidFill>
              </a:rPr>
              <a:t>začiatočníkov</a:t>
            </a:r>
            <a:r>
              <a:rPr lang="cs-CZ" sz="12000" dirty="0">
                <a:solidFill>
                  <a:schemeClr val="tx1"/>
                </a:solidFill>
              </a:rPr>
              <a:t> a </a:t>
            </a:r>
            <a:r>
              <a:rPr lang="cs-CZ" sz="12000" dirty="0" err="1">
                <a:solidFill>
                  <a:schemeClr val="tx1"/>
                </a:solidFill>
              </a:rPr>
              <a:t>mierne</a:t>
            </a:r>
            <a:r>
              <a:rPr lang="cs-CZ" sz="12000" dirty="0">
                <a:solidFill>
                  <a:schemeClr val="tx1"/>
                </a:solidFill>
              </a:rPr>
              <a:t> pokročilých, AJ </a:t>
            </a:r>
            <a:r>
              <a:rPr lang="cs-CZ" sz="12000" dirty="0" err="1">
                <a:solidFill>
                  <a:schemeClr val="tx1"/>
                </a:solidFill>
              </a:rPr>
              <a:t>konverzačný</a:t>
            </a:r>
            <a:r>
              <a:rPr lang="cs-CZ" sz="12000" dirty="0">
                <a:solidFill>
                  <a:schemeClr val="tx1"/>
                </a:solidFill>
              </a:rPr>
              <a:t> kurz s anglickým </a:t>
            </a:r>
            <a:r>
              <a:rPr lang="cs-CZ" sz="12000" dirty="0" err="1">
                <a:solidFill>
                  <a:schemeClr val="tx1"/>
                </a:solidFill>
              </a:rPr>
              <a:t>lektorom</a:t>
            </a:r>
            <a:r>
              <a:rPr lang="cs-CZ" sz="12000" dirty="0">
                <a:solidFill>
                  <a:schemeClr val="tx1"/>
                </a:solidFill>
              </a:rPr>
              <a:t>, </a:t>
            </a:r>
            <a:r>
              <a:rPr lang="cs-CZ" sz="12000" dirty="0" err="1">
                <a:solidFill>
                  <a:schemeClr val="tx1"/>
                </a:solidFill>
              </a:rPr>
              <a:t>Nemecký</a:t>
            </a:r>
            <a:r>
              <a:rPr lang="cs-CZ" sz="12000" dirty="0">
                <a:solidFill>
                  <a:schemeClr val="tx1"/>
                </a:solidFill>
              </a:rPr>
              <a:t> jazyk pre </a:t>
            </a:r>
            <a:r>
              <a:rPr lang="cs-CZ" sz="12000" dirty="0" err="1">
                <a:solidFill>
                  <a:schemeClr val="tx1"/>
                </a:solidFill>
              </a:rPr>
              <a:t>začiatočníkov</a:t>
            </a:r>
            <a:r>
              <a:rPr lang="cs-CZ" sz="12000" dirty="0">
                <a:solidFill>
                  <a:schemeClr val="tx1"/>
                </a:solidFill>
              </a:rPr>
              <a:t> a </a:t>
            </a:r>
            <a:r>
              <a:rPr lang="cs-CZ" sz="12000" dirty="0" err="1">
                <a:solidFill>
                  <a:schemeClr val="tx1"/>
                </a:solidFill>
              </a:rPr>
              <a:t>mierne</a:t>
            </a:r>
            <a:r>
              <a:rPr lang="cs-CZ" sz="12000" dirty="0">
                <a:solidFill>
                  <a:schemeClr val="tx1"/>
                </a:solidFill>
              </a:rPr>
              <a:t> pokročilých, Ruský jazyk pre </a:t>
            </a:r>
            <a:r>
              <a:rPr lang="cs-CZ" sz="12000" dirty="0" err="1">
                <a:solidFill>
                  <a:schemeClr val="tx1"/>
                </a:solidFill>
              </a:rPr>
              <a:t>mierne</a:t>
            </a:r>
            <a:r>
              <a:rPr lang="cs-CZ" sz="12000" dirty="0">
                <a:solidFill>
                  <a:schemeClr val="tx1"/>
                </a:solidFill>
              </a:rPr>
              <a:t> pokročilých s ruskou lektorkou, </a:t>
            </a:r>
            <a:r>
              <a:rPr lang="cs-CZ" sz="12000" dirty="0" err="1">
                <a:solidFill>
                  <a:schemeClr val="tx1"/>
                </a:solidFill>
              </a:rPr>
              <a:t>Konverzačný</a:t>
            </a:r>
            <a:r>
              <a:rPr lang="cs-CZ" sz="12000" dirty="0">
                <a:solidFill>
                  <a:schemeClr val="tx1"/>
                </a:solidFill>
              </a:rPr>
              <a:t> kurz - </a:t>
            </a:r>
            <a:r>
              <a:rPr lang="cs-CZ" sz="12000" dirty="0" err="1">
                <a:solidFill>
                  <a:schemeClr val="tx1"/>
                </a:solidFill>
              </a:rPr>
              <a:t>francúzsky</a:t>
            </a:r>
            <a:r>
              <a:rPr lang="cs-CZ" sz="12000" dirty="0">
                <a:solidFill>
                  <a:schemeClr val="tx1"/>
                </a:solidFill>
              </a:rPr>
              <a:t> jazyk, </a:t>
            </a:r>
            <a:r>
              <a:rPr lang="cs-CZ" sz="12000" dirty="0" err="1">
                <a:solidFill>
                  <a:schemeClr val="tx1"/>
                </a:solidFill>
              </a:rPr>
              <a:t>Konverzácia</a:t>
            </a:r>
            <a:r>
              <a:rPr lang="cs-CZ" sz="12000" dirty="0">
                <a:solidFill>
                  <a:schemeClr val="tx1"/>
                </a:solidFill>
              </a:rPr>
              <a:t> RJ s ruským </a:t>
            </a:r>
            <a:r>
              <a:rPr lang="cs-CZ" sz="12000" dirty="0" err="1">
                <a:solidFill>
                  <a:schemeClr val="tx1"/>
                </a:solidFill>
              </a:rPr>
              <a:t>lektorom</a:t>
            </a:r>
            <a:endParaRPr lang="cs-CZ" sz="12000" dirty="0">
              <a:solidFill>
                <a:schemeClr val="tx1"/>
              </a:solidFill>
            </a:endParaRPr>
          </a:p>
          <a:p>
            <a:r>
              <a:rPr lang="cs-CZ" sz="12800" dirty="0" smtClean="0">
                <a:solidFill>
                  <a:schemeClr val="tx1"/>
                </a:solidFill>
              </a:rPr>
              <a:t> </a:t>
            </a:r>
            <a:endParaRPr lang="cs-CZ" sz="12800" b="1" dirty="0">
              <a:solidFill>
                <a:schemeClr val="tx1"/>
              </a:solidFill>
            </a:endParaRPr>
          </a:p>
          <a:p>
            <a:r>
              <a:rPr lang="cs-CZ" sz="12800" b="1" dirty="0">
                <a:solidFill>
                  <a:schemeClr val="tx1"/>
                </a:solidFill>
              </a:rPr>
              <a:t>    </a:t>
            </a:r>
            <a:r>
              <a:rPr lang="cs-CZ" sz="12000" b="1" dirty="0">
                <a:solidFill>
                  <a:schemeClr val="tx1"/>
                </a:solidFill>
              </a:rPr>
              <a:t>Počítače - </a:t>
            </a:r>
            <a:r>
              <a:rPr lang="cs-CZ" sz="12000" dirty="0" err="1">
                <a:solidFill>
                  <a:schemeClr val="tx1"/>
                </a:solidFill>
              </a:rPr>
              <a:t>Práca</a:t>
            </a:r>
            <a:r>
              <a:rPr lang="cs-CZ" sz="12000" dirty="0">
                <a:solidFill>
                  <a:schemeClr val="tx1"/>
                </a:solidFill>
              </a:rPr>
              <a:t> s </a:t>
            </a:r>
            <a:r>
              <a:rPr lang="cs-CZ" sz="12000" dirty="0" err="1">
                <a:solidFill>
                  <a:schemeClr val="tx1"/>
                </a:solidFill>
              </a:rPr>
              <a:t>počítačom</a:t>
            </a:r>
            <a:r>
              <a:rPr lang="cs-CZ" sz="12000" dirty="0">
                <a:solidFill>
                  <a:schemeClr val="tx1"/>
                </a:solidFill>
              </a:rPr>
              <a:t> </a:t>
            </a:r>
            <a:r>
              <a:rPr lang="cs-CZ" sz="12000" dirty="0" err="1" smtClean="0">
                <a:solidFill>
                  <a:schemeClr val="tx1"/>
                </a:solidFill>
              </a:rPr>
              <a:t>začiatočníci</a:t>
            </a:r>
            <a:r>
              <a:rPr lang="cs-CZ" sz="12000" dirty="0" smtClean="0">
                <a:solidFill>
                  <a:schemeClr val="tx1"/>
                </a:solidFill>
              </a:rPr>
              <a:t> a pokročilí</a:t>
            </a:r>
            <a:r>
              <a:rPr lang="cs-CZ" sz="12000" dirty="0">
                <a:solidFill>
                  <a:schemeClr val="tx1"/>
                </a:solidFill>
              </a:rPr>
              <a:t>, </a:t>
            </a:r>
            <a:r>
              <a:rPr lang="cs-CZ" sz="12000" dirty="0" err="1">
                <a:solidFill>
                  <a:schemeClr val="tx1"/>
                </a:solidFill>
              </a:rPr>
              <a:t>Spracovanie</a:t>
            </a:r>
            <a:r>
              <a:rPr lang="cs-CZ" sz="12000" dirty="0">
                <a:solidFill>
                  <a:schemeClr val="tx1"/>
                </a:solidFill>
              </a:rPr>
              <a:t> fotografií a </a:t>
            </a:r>
            <a:r>
              <a:rPr lang="cs-CZ" sz="12000" dirty="0" smtClean="0">
                <a:solidFill>
                  <a:schemeClr val="tx1"/>
                </a:solidFill>
              </a:rPr>
              <a:t>videí</a:t>
            </a:r>
          </a:p>
          <a:p>
            <a:endParaRPr lang="cs-CZ" sz="12800" dirty="0">
              <a:solidFill>
                <a:schemeClr val="tx1"/>
              </a:solidFill>
            </a:endParaRPr>
          </a:p>
          <a:p>
            <a:r>
              <a:rPr lang="cs-CZ" sz="11200" b="1" dirty="0" smtClean="0">
                <a:solidFill>
                  <a:schemeClr val="tx1"/>
                </a:solidFill>
              </a:rPr>
              <a:t>    </a:t>
            </a:r>
            <a:r>
              <a:rPr lang="cs-CZ" sz="11200" b="1" dirty="0" err="1" smtClean="0">
                <a:solidFill>
                  <a:schemeClr val="tx1"/>
                </a:solidFill>
              </a:rPr>
              <a:t>Iné</a:t>
            </a:r>
            <a:r>
              <a:rPr lang="cs-CZ" sz="11200" b="1" dirty="0" smtClean="0">
                <a:solidFill>
                  <a:schemeClr val="tx1"/>
                </a:solidFill>
              </a:rPr>
              <a:t> – </a:t>
            </a:r>
            <a:r>
              <a:rPr lang="cs-CZ" sz="11200" dirty="0" smtClean="0">
                <a:solidFill>
                  <a:schemeClr val="tx1"/>
                </a:solidFill>
              </a:rPr>
              <a:t>Základy práva, </a:t>
            </a:r>
            <a:r>
              <a:rPr lang="cs-CZ" sz="11200" dirty="0" err="1" smtClean="0">
                <a:solidFill>
                  <a:schemeClr val="tx1"/>
                </a:solidFill>
              </a:rPr>
              <a:t>Psychológia</a:t>
            </a:r>
            <a:r>
              <a:rPr lang="cs-CZ" sz="11200" dirty="0" smtClean="0">
                <a:solidFill>
                  <a:schemeClr val="tx1"/>
                </a:solidFill>
              </a:rPr>
              <a:t>, Psychologické </a:t>
            </a:r>
            <a:r>
              <a:rPr lang="cs-CZ" sz="11200" dirty="0" err="1" smtClean="0">
                <a:solidFill>
                  <a:schemeClr val="tx1"/>
                </a:solidFill>
              </a:rPr>
              <a:t>praktiká</a:t>
            </a:r>
            <a:r>
              <a:rPr lang="cs-CZ" sz="11200" dirty="0" smtClean="0">
                <a:solidFill>
                  <a:schemeClr val="tx1"/>
                </a:solidFill>
              </a:rPr>
              <a:t>, Tréningy </a:t>
            </a:r>
            <a:r>
              <a:rPr lang="cs-CZ" sz="11200" dirty="0" err="1" smtClean="0">
                <a:solidFill>
                  <a:schemeClr val="tx1"/>
                </a:solidFill>
              </a:rPr>
              <a:t>pamäte</a:t>
            </a:r>
            <a:r>
              <a:rPr lang="cs-CZ" sz="11200" dirty="0" smtClean="0">
                <a:solidFill>
                  <a:schemeClr val="tx1"/>
                </a:solidFill>
              </a:rPr>
              <a:t>, </a:t>
            </a:r>
            <a:r>
              <a:rPr lang="cs-CZ" sz="11200" dirty="0" err="1" smtClean="0">
                <a:solidFill>
                  <a:schemeClr val="tx1"/>
                </a:solidFill>
              </a:rPr>
              <a:t>Osobnostný</a:t>
            </a:r>
            <a:r>
              <a:rPr lang="cs-CZ" sz="11200" dirty="0" smtClean="0">
                <a:solidFill>
                  <a:schemeClr val="tx1"/>
                </a:solidFill>
              </a:rPr>
              <a:t> rozvoj pre seniorov, </a:t>
            </a:r>
            <a:r>
              <a:rPr lang="cs-CZ" sz="11200" dirty="0" err="1">
                <a:solidFill>
                  <a:schemeClr val="tx1"/>
                </a:solidFill>
              </a:rPr>
              <a:t>Šport</a:t>
            </a:r>
            <a:r>
              <a:rPr lang="cs-CZ" sz="11200" dirty="0">
                <a:solidFill>
                  <a:schemeClr val="tx1"/>
                </a:solidFill>
              </a:rPr>
              <a:t> pre zdravie, Huby a </a:t>
            </a:r>
            <a:r>
              <a:rPr lang="cs-CZ" sz="11200" dirty="0" err="1">
                <a:solidFill>
                  <a:schemeClr val="tx1"/>
                </a:solidFill>
              </a:rPr>
              <a:t>ich</a:t>
            </a:r>
            <a:r>
              <a:rPr lang="cs-CZ" sz="11200" dirty="0">
                <a:solidFill>
                  <a:schemeClr val="tx1"/>
                </a:solidFill>
              </a:rPr>
              <a:t> </a:t>
            </a:r>
            <a:r>
              <a:rPr lang="cs-CZ" sz="11200" dirty="0" err="1">
                <a:solidFill>
                  <a:schemeClr val="tx1"/>
                </a:solidFill>
              </a:rPr>
              <a:t>využitie</a:t>
            </a:r>
            <a:r>
              <a:rPr lang="cs-CZ" sz="11200" dirty="0">
                <a:solidFill>
                  <a:schemeClr val="tx1"/>
                </a:solidFill>
              </a:rPr>
              <a:t>, </a:t>
            </a:r>
            <a:r>
              <a:rPr lang="cs-CZ" sz="11200" dirty="0" err="1">
                <a:solidFill>
                  <a:schemeClr val="tx1"/>
                </a:solidFill>
              </a:rPr>
              <a:t>Záhradníctvo</a:t>
            </a:r>
            <a:r>
              <a:rPr lang="cs-CZ" sz="11200" dirty="0">
                <a:solidFill>
                  <a:schemeClr val="tx1"/>
                </a:solidFill>
              </a:rPr>
              <a:t>, </a:t>
            </a:r>
            <a:r>
              <a:rPr lang="cs-CZ" sz="11200" dirty="0" err="1">
                <a:solidFill>
                  <a:schemeClr val="tx1"/>
                </a:solidFill>
              </a:rPr>
              <a:t>Tvorivé</a:t>
            </a:r>
            <a:r>
              <a:rPr lang="cs-CZ" sz="11200" dirty="0">
                <a:solidFill>
                  <a:schemeClr val="tx1"/>
                </a:solidFill>
              </a:rPr>
              <a:t> </a:t>
            </a:r>
            <a:r>
              <a:rPr lang="cs-CZ" sz="11200" dirty="0" err="1">
                <a:solidFill>
                  <a:schemeClr val="tx1"/>
                </a:solidFill>
              </a:rPr>
              <a:t>dielne</a:t>
            </a:r>
            <a:r>
              <a:rPr lang="cs-CZ" sz="11200" dirty="0">
                <a:solidFill>
                  <a:schemeClr val="tx1"/>
                </a:solidFill>
              </a:rPr>
              <a:t>, </a:t>
            </a:r>
            <a:r>
              <a:rPr lang="cs-CZ" sz="11200" dirty="0" err="1">
                <a:solidFill>
                  <a:schemeClr val="tx1"/>
                </a:solidFill>
              </a:rPr>
              <a:t>Pamiatky</a:t>
            </a:r>
            <a:r>
              <a:rPr lang="cs-CZ" sz="11200" dirty="0">
                <a:solidFill>
                  <a:schemeClr val="tx1"/>
                </a:solidFill>
              </a:rPr>
              <a:t> UNESCO doma a v zahraničí, Výživa a zdravie </a:t>
            </a:r>
            <a:r>
              <a:rPr lang="cs-CZ" sz="11200" dirty="0" err="1">
                <a:solidFill>
                  <a:schemeClr val="tx1"/>
                </a:solidFill>
              </a:rPr>
              <a:t>človeka</a:t>
            </a:r>
            <a:endParaRPr lang="cs-CZ" sz="11200" dirty="0">
              <a:solidFill>
                <a:schemeClr val="tx1"/>
              </a:solidFill>
            </a:endParaRPr>
          </a:p>
          <a:p>
            <a:endParaRPr lang="cs-CZ" sz="8800" b="1" dirty="0" smtClean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Erik\Documents\My Pictures\Robota TUZVO\UTV\London 2014\2014-05-19 Londýn 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77558"/>
            <a:ext cx="11211707" cy="74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4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496" y="116632"/>
            <a:ext cx="9108504" cy="6624736"/>
          </a:xfrm>
        </p:spPr>
        <p:txBody>
          <a:bodyPr>
            <a:normAutofit fontScale="85000" lnSpcReduction="20000"/>
          </a:bodyPr>
          <a:lstStyle/>
          <a:p>
            <a:r>
              <a:rPr lang="cs-CZ" sz="5200" b="1" dirty="0" smtClean="0">
                <a:solidFill>
                  <a:schemeClr val="tx1"/>
                </a:solidFill>
              </a:rPr>
              <a:t>Pravidelné </a:t>
            </a:r>
            <a:r>
              <a:rPr lang="cs-CZ" sz="5200" b="1" dirty="0" err="1" smtClean="0">
                <a:solidFill>
                  <a:schemeClr val="tx1"/>
                </a:solidFill>
              </a:rPr>
              <a:t>medzinárodné</a:t>
            </a:r>
            <a:r>
              <a:rPr lang="cs-CZ" sz="5200" b="1" dirty="0" smtClean="0">
                <a:solidFill>
                  <a:schemeClr val="tx1"/>
                </a:solidFill>
              </a:rPr>
              <a:t> mobility</a:t>
            </a:r>
          </a:p>
          <a:p>
            <a:endParaRPr lang="cs-CZ" sz="5200" b="1" dirty="0" smtClean="0">
              <a:solidFill>
                <a:schemeClr val="tx1"/>
              </a:solidFill>
            </a:endParaRPr>
          </a:p>
          <a:p>
            <a:r>
              <a:rPr lang="cs-CZ" sz="5600" b="1" dirty="0" smtClean="0">
                <a:solidFill>
                  <a:schemeClr val="tx1"/>
                </a:solidFill>
              </a:rPr>
              <a:t>Máj – </a:t>
            </a:r>
            <a:r>
              <a:rPr lang="cs-CZ" sz="5600" b="1" dirty="0" err="1" smtClean="0">
                <a:solidFill>
                  <a:schemeClr val="tx1"/>
                </a:solidFill>
              </a:rPr>
              <a:t>Poľsko</a:t>
            </a:r>
            <a:r>
              <a:rPr lang="cs-CZ" sz="5600" b="1" dirty="0" smtClean="0">
                <a:solidFill>
                  <a:schemeClr val="tx1"/>
                </a:solidFill>
              </a:rPr>
              <a:t>, Lubsko – </a:t>
            </a:r>
            <a:r>
              <a:rPr lang="cs-CZ" sz="5600" b="1" dirty="0" err="1" smtClean="0">
                <a:solidFill>
                  <a:schemeClr val="tx1"/>
                </a:solidFill>
              </a:rPr>
              <a:t>Športovo-kultúrne</a:t>
            </a:r>
            <a:r>
              <a:rPr lang="cs-CZ" sz="5600" b="1" dirty="0" smtClean="0">
                <a:solidFill>
                  <a:schemeClr val="tx1"/>
                </a:solidFill>
              </a:rPr>
              <a:t> </a:t>
            </a:r>
            <a:r>
              <a:rPr lang="cs-CZ" sz="5600" b="1" dirty="0" err="1" smtClean="0">
                <a:solidFill>
                  <a:schemeClr val="tx1"/>
                </a:solidFill>
              </a:rPr>
              <a:t>podujatie</a:t>
            </a:r>
            <a:endParaRPr lang="cs-CZ" sz="5600" b="1" dirty="0" smtClean="0">
              <a:solidFill>
                <a:schemeClr val="tx1"/>
              </a:solidFill>
            </a:endParaRPr>
          </a:p>
          <a:p>
            <a:endParaRPr lang="cs-CZ" sz="6500" b="1" dirty="0" smtClean="0">
              <a:solidFill>
                <a:schemeClr val="tx1"/>
              </a:solidFill>
            </a:endParaRPr>
          </a:p>
          <a:p>
            <a:r>
              <a:rPr lang="cs-CZ" sz="5200" b="1" dirty="0" smtClean="0">
                <a:solidFill>
                  <a:schemeClr val="tx1"/>
                </a:solidFill>
              </a:rPr>
              <a:t>Máj, </a:t>
            </a:r>
            <a:r>
              <a:rPr lang="cs-CZ" sz="5200" b="1" dirty="0" err="1" smtClean="0">
                <a:solidFill>
                  <a:schemeClr val="tx1"/>
                </a:solidFill>
              </a:rPr>
              <a:t>Jún</a:t>
            </a:r>
            <a:r>
              <a:rPr lang="cs-CZ" sz="5200" b="1" dirty="0" smtClean="0">
                <a:solidFill>
                  <a:schemeClr val="tx1"/>
                </a:solidFill>
              </a:rPr>
              <a:t> – Rusko, </a:t>
            </a:r>
            <a:r>
              <a:rPr lang="cs-CZ" sz="5200" b="1" dirty="0" err="1" smtClean="0">
                <a:solidFill>
                  <a:schemeClr val="tx1"/>
                </a:solidFill>
              </a:rPr>
              <a:t>St.Petersburg</a:t>
            </a:r>
            <a:r>
              <a:rPr lang="cs-CZ" sz="5200" b="1" dirty="0" smtClean="0">
                <a:solidFill>
                  <a:schemeClr val="tx1"/>
                </a:solidFill>
              </a:rPr>
              <a:t>, Samara – </a:t>
            </a:r>
            <a:r>
              <a:rPr lang="cs-CZ" sz="5200" b="1" dirty="0" err="1" smtClean="0">
                <a:solidFill>
                  <a:schemeClr val="tx1"/>
                </a:solidFill>
              </a:rPr>
              <a:t>Kultúrno-poznávacie</a:t>
            </a:r>
            <a:r>
              <a:rPr lang="cs-CZ" sz="5200" b="1" dirty="0" smtClean="0">
                <a:solidFill>
                  <a:schemeClr val="tx1"/>
                </a:solidFill>
              </a:rPr>
              <a:t> </a:t>
            </a:r>
            <a:r>
              <a:rPr lang="cs-CZ" sz="5200" b="1" dirty="0" err="1" smtClean="0">
                <a:solidFill>
                  <a:schemeClr val="tx1"/>
                </a:solidFill>
              </a:rPr>
              <a:t>podujatie</a:t>
            </a:r>
            <a:endParaRPr lang="cs-CZ" sz="5200" b="1" dirty="0" smtClean="0">
              <a:solidFill>
                <a:schemeClr val="tx1"/>
              </a:solidFill>
            </a:endParaRPr>
          </a:p>
          <a:p>
            <a:r>
              <a:rPr lang="cs-CZ" sz="5200" b="1" dirty="0" err="1" smtClean="0">
                <a:solidFill>
                  <a:schemeClr val="tx1"/>
                </a:solidFill>
              </a:rPr>
              <a:t>Aug</a:t>
            </a:r>
            <a:r>
              <a:rPr lang="cs-CZ" sz="5200" b="1" dirty="0" smtClean="0">
                <a:solidFill>
                  <a:schemeClr val="tx1"/>
                </a:solidFill>
              </a:rPr>
              <a:t> – Ukrajina, </a:t>
            </a:r>
            <a:r>
              <a:rPr lang="cs-CZ" sz="5200" b="1" dirty="0" err="1" smtClean="0">
                <a:solidFill>
                  <a:schemeClr val="tx1"/>
                </a:solidFill>
              </a:rPr>
              <a:t>Lutsk</a:t>
            </a:r>
            <a:r>
              <a:rPr lang="cs-CZ" sz="5200" b="1" dirty="0" smtClean="0">
                <a:solidFill>
                  <a:schemeClr val="tx1"/>
                </a:solidFill>
              </a:rPr>
              <a:t> - </a:t>
            </a:r>
            <a:r>
              <a:rPr lang="cs-CZ" sz="5400" b="1" dirty="0" err="1">
                <a:solidFill>
                  <a:schemeClr val="tx1"/>
                </a:solidFill>
              </a:rPr>
              <a:t>Športovo-kultúrne</a:t>
            </a:r>
            <a:r>
              <a:rPr lang="cs-CZ" sz="5400" b="1" dirty="0">
                <a:solidFill>
                  <a:schemeClr val="tx1"/>
                </a:solidFill>
              </a:rPr>
              <a:t> </a:t>
            </a:r>
            <a:r>
              <a:rPr lang="cs-CZ" sz="5400" b="1" dirty="0" err="1">
                <a:solidFill>
                  <a:schemeClr val="tx1"/>
                </a:solidFill>
              </a:rPr>
              <a:t>podujatie</a:t>
            </a:r>
            <a:endParaRPr lang="cs-CZ" sz="5400" b="1" dirty="0">
              <a:solidFill>
                <a:schemeClr val="tx1"/>
              </a:solidFill>
            </a:endParaRPr>
          </a:p>
          <a:p>
            <a:endParaRPr lang="cs-CZ" sz="5200" b="1" dirty="0" smtClean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6" name="Picture 2" descr="https://scontent-vie1-1.xx.fbcdn.net/v/l/t1.0-9/13346461_1164109006974154_5552710857510855491_n.jpg?oh=bf406bf61d44290234684c1fad220fa8&amp;oe=58049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4" y="0"/>
            <a:ext cx="45362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236" y="-56764"/>
            <a:ext cx="10439937" cy="69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0688" y="0"/>
            <a:ext cx="10958403" cy="7258162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0568" y="-9017"/>
            <a:ext cx="10369152" cy="68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964488" cy="6120680"/>
          </a:xfrm>
        </p:spPr>
        <p:txBody>
          <a:bodyPr>
            <a:normAutofit/>
          </a:bodyPr>
          <a:lstStyle/>
          <a:p>
            <a:endParaRPr lang="cs-CZ" sz="8800" b="1" dirty="0" smtClean="0">
              <a:solidFill>
                <a:schemeClr val="tx1"/>
              </a:solidFill>
            </a:endParaRPr>
          </a:p>
          <a:p>
            <a:r>
              <a:rPr lang="cs-CZ" sz="6500" b="1" dirty="0" smtClean="0">
                <a:solidFill>
                  <a:schemeClr val="tx1"/>
                </a:solidFill>
              </a:rPr>
              <a:t>Máme aj projektové aktivity…</a:t>
            </a:r>
            <a:r>
              <a:rPr lang="cs-CZ" sz="6500" b="1" dirty="0" err="1" smtClean="0">
                <a:solidFill>
                  <a:schemeClr val="tx1"/>
                </a:solidFill>
              </a:rPr>
              <a:t>potrebujeme</a:t>
            </a:r>
            <a:r>
              <a:rPr lang="cs-CZ" sz="6500" b="1" dirty="0" smtClean="0">
                <a:solidFill>
                  <a:schemeClr val="tx1"/>
                </a:solidFill>
              </a:rPr>
              <a:t> aj </a:t>
            </a:r>
            <a:r>
              <a:rPr lang="cs-CZ" sz="6500" b="1" dirty="0" err="1" smtClean="0">
                <a:solidFill>
                  <a:schemeClr val="tx1"/>
                </a:solidFill>
              </a:rPr>
              <a:t>iné</a:t>
            </a:r>
            <a:r>
              <a:rPr lang="cs-CZ" sz="6500" b="1" dirty="0" smtClean="0">
                <a:solidFill>
                  <a:schemeClr val="tx1"/>
                </a:solidFill>
              </a:rPr>
              <a:t> zdroje na kvalitu…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124219"/>
              </p:ext>
            </p:extLst>
          </p:nvPr>
        </p:nvGraphicFramePr>
        <p:xfrm>
          <a:off x="92823" y="332656"/>
          <a:ext cx="8854187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Hárok" r:id="rId6" imgW="5677002" imgH="3924157" progId="Excel.Sheet.12">
                  <p:embed/>
                </p:oleObj>
              </mc:Choice>
              <mc:Fallback>
                <p:oleObj name="Hárok" r:id="rId6" imgW="5677002" imgH="392415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823" y="332656"/>
                        <a:ext cx="8854187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93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408712"/>
          </a:xfrm>
        </p:spPr>
        <p:txBody>
          <a:bodyPr>
            <a:normAutofit/>
          </a:bodyPr>
          <a:lstStyle/>
          <a:p>
            <a:endParaRPr lang="sk-SK" sz="8800" b="1" dirty="0" smtClean="0">
              <a:solidFill>
                <a:schemeClr val="tx1"/>
              </a:solidFill>
            </a:endParaRPr>
          </a:p>
          <a:p>
            <a:r>
              <a:rPr lang="sk-SK" sz="8800" b="1" dirty="0" smtClean="0">
                <a:solidFill>
                  <a:schemeClr val="tx1"/>
                </a:solidFill>
              </a:rPr>
              <a:t>NOVINKY...</a:t>
            </a:r>
            <a:endParaRPr lang="cs-CZ" sz="8800" b="1" dirty="0" smtClean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408712"/>
          </a:xfrm>
        </p:spPr>
        <p:txBody>
          <a:bodyPr>
            <a:normAutofit/>
          </a:bodyPr>
          <a:lstStyle/>
          <a:p>
            <a:endParaRPr lang="sk-SK" sz="8800" b="1" dirty="0" smtClean="0">
              <a:solidFill>
                <a:schemeClr val="tx1"/>
              </a:solidFill>
            </a:endParaRPr>
          </a:p>
          <a:p>
            <a:r>
              <a:rPr lang="sk-SK" sz="3600" b="1" dirty="0" smtClean="0">
                <a:hlinkClick r:id="rId4"/>
              </a:rPr>
              <a:t>www.facebook.com/UTVzvolen</a:t>
            </a:r>
            <a:r>
              <a:rPr lang="sk-SK" sz="3600" b="1" dirty="0" smtClean="0"/>
              <a:t> </a:t>
            </a:r>
            <a:r>
              <a:rPr lang="sk-SK" sz="3600" b="1" dirty="0" smtClean="0">
                <a:solidFill>
                  <a:schemeClr val="tx1"/>
                </a:solidFill>
              </a:rPr>
              <a:t>- stránka</a:t>
            </a:r>
          </a:p>
          <a:p>
            <a:r>
              <a:rPr lang="sk-SK" b="1" dirty="0" smtClean="0">
                <a:solidFill>
                  <a:schemeClr val="tx1"/>
                </a:solidFill>
              </a:rPr>
              <a:t>(pravidelne dávame informácie z organizácie UTV a tiež prispievajú aj študenti UTV) k 24.1.2018 – 629 „</a:t>
            </a:r>
            <a:r>
              <a:rPr lang="sk-SK" b="1" dirty="0" err="1" smtClean="0">
                <a:solidFill>
                  <a:schemeClr val="tx1"/>
                </a:solidFill>
              </a:rPr>
              <a:t>likov</a:t>
            </a:r>
            <a:r>
              <a:rPr lang="sk-SK" b="1" dirty="0" smtClean="0">
                <a:solidFill>
                  <a:schemeClr val="tx1"/>
                </a:solidFill>
              </a:rPr>
              <a:t>“ (páči sa mi)</a:t>
            </a:r>
          </a:p>
          <a:p>
            <a:endParaRPr lang="sk-SK" sz="3600" b="1" dirty="0" smtClean="0"/>
          </a:p>
          <a:p>
            <a:endParaRPr lang="sk-SK" sz="3600" b="1" dirty="0"/>
          </a:p>
          <a:p>
            <a:r>
              <a:rPr lang="sk-SK" sz="3600" b="1" dirty="0" smtClean="0">
                <a:solidFill>
                  <a:schemeClr val="tx1"/>
                </a:solidFill>
              </a:rPr>
              <a:t>UTV Zvolen </a:t>
            </a:r>
            <a:r>
              <a:rPr lang="sk-SK" sz="3600" b="1" dirty="0" err="1" smtClean="0">
                <a:solidFill>
                  <a:schemeClr val="tx1"/>
                </a:solidFill>
              </a:rPr>
              <a:t>Channel</a:t>
            </a:r>
            <a:r>
              <a:rPr lang="sk-SK" sz="3600" b="1" dirty="0" smtClean="0">
                <a:solidFill>
                  <a:schemeClr val="tx1"/>
                </a:solidFill>
              </a:rPr>
              <a:t> – krátke videá aktivít UTV</a:t>
            </a:r>
          </a:p>
          <a:p>
            <a:endParaRPr lang="sk-SK" sz="3600" b="1" dirty="0">
              <a:effectLst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8" y="116632"/>
            <a:ext cx="3600450" cy="126682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41" y="3320988"/>
            <a:ext cx="30289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408712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1"/>
                </a:solidFill>
                <a:effectLst/>
              </a:rPr>
              <a:t>Zisťujeme Vašu spokojnosť prostredníctvom elektronického dotazníka:</a:t>
            </a:r>
          </a:p>
          <a:p>
            <a:endParaRPr lang="sk-SK" sz="36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23" y="1495415"/>
            <a:ext cx="857695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116632"/>
            <a:ext cx="7272808" cy="5522168"/>
          </a:xfrm>
        </p:spPr>
        <p:txBody>
          <a:bodyPr>
            <a:normAutofit/>
          </a:bodyPr>
          <a:lstStyle/>
          <a:p>
            <a:endParaRPr lang="cs-CZ" sz="8800" b="1" dirty="0" smtClean="0">
              <a:solidFill>
                <a:schemeClr val="tx1"/>
              </a:solidFill>
            </a:endParaRPr>
          </a:p>
          <a:p>
            <a:r>
              <a:rPr lang="cs-CZ" sz="8800" b="1" dirty="0" smtClean="0">
                <a:solidFill>
                  <a:schemeClr val="tx1"/>
                </a:solidFill>
              </a:rPr>
              <a:t>„</a:t>
            </a:r>
            <a:r>
              <a:rPr lang="cs-CZ" sz="8800" b="1" dirty="0" err="1" smtClean="0">
                <a:solidFill>
                  <a:schemeClr val="tx1"/>
                </a:solidFill>
              </a:rPr>
              <a:t>Vzdelávanie</a:t>
            </a:r>
            <a:r>
              <a:rPr lang="cs-CZ" sz="88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cs-CZ" sz="8800" b="1" dirty="0" smtClean="0">
                <a:solidFill>
                  <a:schemeClr val="tx1"/>
                </a:solidFill>
              </a:rPr>
              <a:t>v </a:t>
            </a:r>
            <a:r>
              <a:rPr lang="cs-CZ" sz="8800" b="1" dirty="0" err="1" smtClean="0">
                <a:solidFill>
                  <a:schemeClr val="tx1"/>
                </a:solidFill>
              </a:rPr>
              <a:t>laviciach</a:t>
            </a:r>
            <a:r>
              <a:rPr lang="cs-CZ" sz="8800" b="1" dirty="0" smtClean="0">
                <a:solidFill>
                  <a:schemeClr val="tx1"/>
                </a:solidFill>
              </a:rPr>
              <a:t>“…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408712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1"/>
                </a:solidFill>
                <a:effectLst/>
              </a:rPr>
              <a:t>Virtuálna univerzita tretieho veku</a:t>
            </a:r>
          </a:p>
          <a:p>
            <a:r>
              <a:rPr lang="sk-SK" sz="3600" b="1" dirty="0" smtClean="0">
                <a:solidFill>
                  <a:schemeClr val="tx1"/>
                </a:solidFill>
              </a:rPr>
              <a:t>Spolupráca TUZVO s ČZU Praha – vzdelávanie seniorov prostredníctvom počítača</a:t>
            </a:r>
            <a:endParaRPr lang="sk-SK" sz="3600" b="1" dirty="0" smtClean="0">
              <a:solidFill>
                <a:schemeClr val="tx1"/>
              </a:solidFill>
              <a:effectLst/>
            </a:endParaRPr>
          </a:p>
          <a:p>
            <a:endParaRPr lang="sk-SK" sz="36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04" y="2060848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408712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1"/>
                </a:solidFill>
                <a:effectLst/>
              </a:rPr>
              <a:t>„Seniori – Seniorom“</a:t>
            </a:r>
          </a:p>
          <a:p>
            <a:r>
              <a:rPr lang="sk-SK" sz="3600" b="1" dirty="0" smtClean="0">
                <a:solidFill>
                  <a:schemeClr val="tx1"/>
                </a:solidFill>
              </a:rPr>
              <a:t>Organizácia zaujímavých prednášok „amatérov – lektorov“ (z radov študentov UTV) – pre študentov UTV </a:t>
            </a:r>
            <a:endParaRPr lang="sk-SK" sz="3600" b="1" dirty="0" smtClean="0">
              <a:solidFill>
                <a:schemeClr val="tx1"/>
              </a:solidFill>
              <a:effectLst/>
            </a:endParaRPr>
          </a:p>
          <a:p>
            <a:endParaRPr lang="sk-SK" sz="36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19" y="2492896"/>
            <a:ext cx="4095962" cy="431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4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408712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tx1"/>
                </a:solidFill>
                <a:effectLst/>
              </a:rPr>
              <a:t>„Organizácia plesu pre študentov UTV v spolupráci so Zvolenským speváckym zborom“</a:t>
            </a:r>
          </a:p>
          <a:p>
            <a:endParaRPr lang="sk-SK" sz="36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1" y="1628800"/>
            <a:ext cx="8940080" cy="44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6408712"/>
          </a:xfrm>
        </p:spPr>
        <p:txBody>
          <a:bodyPr>
            <a:normAutofit/>
          </a:bodyPr>
          <a:lstStyle/>
          <a:p>
            <a:endParaRPr lang="sk-SK" sz="8800" b="1" dirty="0" smtClean="0">
              <a:solidFill>
                <a:schemeClr val="tx1"/>
              </a:solidFill>
            </a:endParaRPr>
          </a:p>
          <a:p>
            <a:r>
              <a:rPr lang="sk-SK" sz="7200" b="1" dirty="0" smtClean="0">
                <a:solidFill>
                  <a:schemeClr val="tx1"/>
                </a:solidFill>
              </a:rPr>
              <a:t>Ak ste spokojní tak to povedzte ďalej, ak nie povedzte to nám.</a:t>
            </a:r>
            <a:endParaRPr lang="cs-CZ" sz="7200" b="1" dirty="0" smtClean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Erik\Documents\A-Aktualne projekty\1- A- ESF\A - Seniori OPV\Fotogaleria\Prva hodina\Archeologia Stvrtok 16.50 SLDK\P11307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9854"/>
            <a:ext cx="10272219" cy="68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Erik\Documents\A-Aktualne projekty\1- A- ESF\A - Seniori OPV\Fotogaleria\Prva hodina\IKT mierne pokrocily 26-03-14\P114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5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ik\Documents\A-Aktualne projekty\1- A- ESF\A - Seniori OPV\Fotogaleria\Prva hodina\NJ pre pokrocilych Utorok 14.40 SLDK\P1130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7800" y="-117258"/>
            <a:ext cx="10462886" cy="697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116632"/>
            <a:ext cx="7272808" cy="5522168"/>
          </a:xfrm>
        </p:spPr>
        <p:txBody>
          <a:bodyPr>
            <a:normAutofit/>
          </a:bodyPr>
          <a:lstStyle/>
          <a:p>
            <a:endParaRPr lang="cs-CZ" sz="8800" b="1" dirty="0" smtClean="0">
              <a:solidFill>
                <a:schemeClr val="tx1"/>
              </a:solidFill>
            </a:endParaRPr>
          </a:p>
          <a:p>
            <a:r>
              <a:rPr lang="cs-CZ" sz="8800" b="1" dirty="0" smtClean="0">
                <a:solidFill>
                  <a:schemeClr val="tx1"/>
                </a:solidFill>
              </a:rPr>
              <a:t>„</a:t>
            </a:r>
            <a:r>
              <a:rPr lang="cs-CZ" sz="8800" b="1" dirty="0" err="1" smtClean="0">
                <a:solidFill>
                  <a:schemeClr val="tx1"/>
                </a:solidFill>
              </a:rPr>
              <a:t>Vzdelávanie</a:t>
            </a:r>
            <a:r>
              <a:rPr lang="cs-CZ" sz="88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cs-CZ" sz="8800" b="1" dirty="0">
                <a:solidFill>
                  <a:schemeClr val="tx1"/>
                </a:solidFill>
              </a:rPr>
              <a:t>m</a:t>
            </a:r>
            <a:r>
              <a:rPr lang="cs-CZ" sz="8800" b="1" dirty="0" smtClean="0">
                <a:solidFill>
                  <a:schemeClr val="tx1"/>
                </a:solidFill>
              </a:rPr>
              <a:t>imo </a:t>
            </a:r>
            <a:r>
              <a:rPr lang="cs-CZ" sz="8800" b="1" dirty="0" err="1" smtClean="0">
                <a:solidFill>
                  <a:schemeClr val="tx1"/>
                </a:solidFill>
              </a:rPr>
              <a:t>lavíc</a:t>
            </a:r>
            <a:r>
              <a:rPr lang="cs-CZ" sz="8800" b="1" dirty="0" smtClean="0">
                <a:solidFill>
                  <a:schemeClr val="tx1"/>
                </a:solidFill>
              </a:rPr>
              <a:t>“…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rik\Documents\A-Aktualne projekty\1- A- ESF\A - Seniori OPV\Fotogaleria\Prva hodina\Sport pre zdravie - 1 sk Pondelok o 11.30\Otvorenie Pondelok - 20.01.2014\P1130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917" y="10217"/>
            <a:ext cx="10271674" cy="68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rik\Documents\A-Aktualne projekty\1- A- ESF\A - Seniori OPV\Fotogaleria\Exkurzie\Liecive rastliny - Cejkovice 11-06-14\P1140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808" y="0"/>
            <a:ext cx="10332704" cy="68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824"/>
    </mc:Choice>
    <mc:Fallback xmlns="">
      <p:transition spd="slow" advTm="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308</Words>
  <Application>Microsoft Office PowerPoint</Application>
  <PresentationFormat>Prezentácia na obrazovke (4:3)</PresentationFormat>
  <Paragraphs>44</Paragraphs>
  <Slides>33</Slides>
  <Notes>0</Notes>
  <HiddenSlides>0</HiddenSlides>
  <MMClips>33</MMClips>
  <ScaleCrop>false</ScaleCrop>
  <HeadingPairs>
    <vt:vector size="8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7" baseType="lpstr">
      <vt:lpstr>Arial</vt:lpstr>
      <vt:lpstr>Calibri</vt:lpstr>
      <vt:lpstr>Motív Office</vt:lpstr>
      <vt:lpstr>Hárok programu Microsoft Excel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Erik</dc:creator>
  <cp:lastModifiedBy>Erik</cp:lastModifiedBy>
  <cp:revision>39</cp:revision>
  <dcterms:created xsi:type="dcterms:W3CDTF">2014-10-09T10:48:12Z</dcterms:created>
  <dcterms:modified xsi:type="dcterms:W3CDTF">2019-12-03T12:43:12Z</dcterms:modified>
</cp:coreProperties>
</file>